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66" r:id="rId14"/>
    <p:sldId id="554" r:id="rId15"/>
    <p:sldId id="556" r:id="rId16"/>
    <p:sldId id="557" r:id="rId17"/>
    <p:sldId id="558" r:id="rId18"/>
    <p:sldId id="559" r:id="rId19"/>
    <p:sldId id="273" r:id="rId20"/>
    <p:sldId id="275" r:id="rId21"/>
    <p:sldId id="274" r:id="rId22"/>
    <p:sldId id="280" r:id="rId23"/>
    <p:sldId id="544" r:id="rId24"/>
    <p:sldId id="267" r:id="rId25"/>
    <p:sldId id="270" r:id="rId26"/>
    <p:sldId id="567" r:id="rId27"/>
    <p:sldId id="547" r:id="rId28"/>
    <p:sldId id="277" r:id="rId29"/>
    <p:sldId id="560" r:id="rId30"/>
    <p:sldId id="561" r:id="rId31"/>
    <p:sldId id="562" r:id="rId32"/>
    <p:sldId id="563" r:id="rId33"/>
    <p:sldId id="565" r:id="rId34"/>
    <p:sldId id="283" r:id="rId35"/>
    <p:sldId id="290" r:id="rId36"/>
    <p:sldId id="291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09/25/2023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25.09.2023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25.09.2023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25.09.2023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25.09.2023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25.09.2023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25.09.2023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25.09.2023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25.09.2023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25.09.2023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25.09.2023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25.09.2023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25.09.2023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(calculating values for each state/action)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problem with tabular solution methods in practice: large state/action spaces </a:t>
            </a:r>
            <a:r>
              <a:rPr lang="de-DE" dirty="0">
                <a:sym typeface="Wingdings" pitchFamily="2" charset="2"/>
              </a:rPr>
              <a:t>(kind of curse of dimensionality)</a:t>
            </a: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need for generalization: supervised learning to the rescue</a:t>
            </a:r>
          </a:p>
          <a:p>
            <a:r>
              <a:rPr lang="de-DE" dirty="0"/>
              <a:t>non-linear function approximation over state/action space</a:t>
            </a:r>
          </a:p>
          <a:p>
            <a:r>
              <a:rPr lang="de-DE" dirty="0"/>
              <a:t>nowadays often deep learning methods </a:t>
            </a:r>
            <a:r>
              <a:rPr lang="de-DE" dirty="0">
                <a:sym typeface="Wingdings" pitchFamily="2" charset="2"/>
              </a:rPr>
              <a:t> deep RL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</a:t>
                </a:r>
                <a:r>
                  <a:rPr lang="en-GB" sz="2600" dirty="0"/>
                  <a:t>for supervised learning </a:t>
                </a:r>
                <a:r>
                  <a:rPr lang="en-DE" sz="2600" dirty="0"/>
                  <a:t>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RL problem expressed in supervised learning setup (potentially offline/batch data)</a:t>
                </a:r>
              </a:p>
              <a:p>
                <a:pPr marL="0" indent="0">
                  <a:buNone/>
                </a:pPr>
                <a:r>
                  <a:rPr lang="en-GB" sz="26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sz="2600" dirty="0"/>
                  <a:t> still calculated via RL methods (e.g., bootstrapping)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  <a:blipFill>
                <a:blip r:embed="rId2"/>
                <a:stretch>
                  <a:fillRect l="-913" t="-2661" r="-8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C537F-A3FB-44AF-BDEE-A2377F81F911}"/>
              </a:ext>
            </a:extLst>
          </p:cNvPr>
          <p:cNvSpPr txBox="1"/>
          <p:nvPr/>
        </p:nvSpPr>
        <p:spPr>
          <a:xfrm>
            <a:off x="9053381" y="289242"/>
            <a:ext cx="291619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online</a:t>
            </a:r>
            <a:r>
              <a:rPr lang="en-GB" dirty="0"/>
              <a:t> setting: learning while interacting with environment</a:t>
            </a:r>
          </a:p>
          <a:p>
            <a:r>
              <a:rPr lang="en-GB" b="1" dirty="0"/>
              <a:t>offline</a:t>
            </a:r>
            <a:r>
              <a:rPr lang="en-GB" dirty="0"/>
              <a:t> setting: learning from limited data without further interaction with environment </a:t>
            </a:r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573"/>
            <a:ext cx="8371703" cy="27817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 (to conventional RL): upside–down RL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  <a:r>
              <a:rPr lang="en-GB" sz="2400" dirty="0"/>
              <a:t>, just supervised learning with “command” features (hindsight return in training, kind of prompt in inference)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" y="4286157"/>
            <a:ext cx="6435612" cy="2475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6361151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52D04-90C0-5D2C-4D41-34921BB95558}"/>
              </a:ext>
            </a:extLst>
          </p:cNvPr>
          <p:cNvSpPr txBox="1"/>
          <p:nvPr/>
        </p:nvSpPr>
        <p:spPr>
          <a:xfrm>
            <a:off x="7471719" y="4708409"/>
            <a:ext cx="4678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But policy improvement (i.e., higher return) beyond training examples (extrapolation) usually still requires policy iteration (here: iteratively updated trainings with new data with higher returns).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6E8DA-B48D-BDC0-BDAF-60AFDFB586D1}"/>
              </a:ext>
            </a:extLst>
          </p:cNvPr>
          <p:cNvSpPr txBox="1"/>
          <p:nvPr/>
        </p:nvSpPr>
        <p:spPr>
          <a:xfrm>
            <a:off x="9110394" y="2162545"/>
            <a:ext cx="30402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offline RL: no interaction with environment, just fixed data set of trajectory rollouts of arbitrary policies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B28B6F-15A7-EF2E-82DA-320CA07C171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811165" y="3485984"/>
            <a:ext cx="819338" cy="122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</a:t>
            </a:r>
            <a:r>
              <a:rPr lang="en-GB" dirty="0" err="1"/>
              <a:t>Modeling</a:t>
            </a:r>
            <a:r>
              <a:rPr lang="en-GB" dirty="0"/>
              <a:t> for Decisions/Actions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via LLMs (and Vision)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3977847" cy="2569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 vision-language-action model learning from web and robotics data</a:t>
            </a:r>
          </a:p>
          <a:p>
            <a:r>
              <a:rPr lang="en-GB" sz="2200" dirty="0"/>
              <a:t>representation of actions as tokens</a:t>
            </a:r>
          </a:p>
          <a:p>
            <a:r>
              <a:rPr lang="en-GB" sz="2200" dirty="0"/>
              <a:t>generalization by using pre-trained vision-language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65" y="1336531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1C129D-61C6-8D0A-F6F7-526D2F6A40B5}"/>
              </a:ext>
            </a:extLst>
          </p:cNvPr>
          <p:cNvSpPr txBox="1"/>
          <p:nvPr/>
        </p:nvSpPr>
        <p:spPr>
          <a:xfrm>
            <a:off x="7834185" y="8049"/>
            <a:ext cx="4357816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2200" dirty="0"/>
              <a:t>can also condition imitation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148C90-A5AB-29B2-0AE8-9CC01718A2D5}"/>
              </a:ext>
            </a:extLst>
          </p:cNvPr>
          <p:cNvSpPr txBox="1"/>
          <p:nvPr/>
        </p:nvSpPr>
        <p:spPr>
          <a:xfrm>
            <a:off x="6534031" y="5525353"/>
            <a:ext cx="32852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policy gradient methods:</a:t>
            </a:r>
          </a:p>
          <a:p>
            <a:r>
              <a:rPr lang="en-GB" sz="2400" dirty="0"/>
              <a:t>on-policy learning</a:t>
            </a:r>
          </a:p>
        </p:txBody>
      </p: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action p</a:t>
            </a:r>
            <a:r>
              <a:rPr lang="en-DE" sz="2600" b="1" dirty="0"/>
              <a:t>olicy</a:t>
            </a:r>
            <a:r>
              <a:rPr lang="en-DE" sz="2600" dirty="0"/>
              <a:t>: exploration-exploitation trade-off</a:t>
            </a:r>
          </a:p>
          <a:p>
            <a:r>
              <a:rPr lang="en-GB" sz="2600" dirty="0"/>
              <a:t>e.g., e</a:t>
            </a:r>
            <a:r>
              <a:rPr lang="en-DE" sz="2600" dirty="0"/>
              <a:t>psilon-greedy: random exploration at small fraction of the time</a:t>
            </a:r>
          </a:p>
          <a:p>
            <a:r>
              <a:rPr lang="en-DE" sz="2600" dirty="0"/>
              <a:t>off-policy instead of on-policy learning: </a:t>
            </a:r>
            <a:r>
              <a:rPr lang="en-GB" sz="2600" dirty="0"/>
              <a:t>p</a:t>
            </a:r>
            <a:r>
              <a:rPr lang="en-DE" sz="2600" dirty="0"/>
              <a:t>olicy for</a:t>
            </a:r>
            <a:r>
              <a:rPr lang="en-GB" sz="2600" dirty="0"/>
              <a:t> generating observations to learn from (exploration) independent from updated policy (current best)</a:t>
            </a:r>
          </a:p>
          <a:p>
            <a:pPr marL="0" indent="0">
              <a:buNone/>
            </a:pPr>
            <a:r>
              <a:rPr lang="en-GB" sz="2600" b="1" dirty="0"/>
              <a:t>feedback from environment</a:t>
            </a:r>
            <a:r>
              <a:rPr lang="en-GB" sz="2600" dirty="0"/>
              <a:t>: goal-directed, no supervision</a:t>
            </a:r>
          </a:p>
          <a:p>
            <a:r>
              <a:rPr lang="en-GB" sz="2600" dirty="0"/>
              <a:t>scalar r</a:t>
            </a:r>
            <a:r>
              <a:rPr lang="en-DE" sz="2600" dirty="0"/>
              <a:t>eward signal</a:t>
            </a:r>
            <a:endParaRPr lang="en-GB" sz="2600" dirty="0"/>
          </a:p>
          <a:p>
            <a:r>
              <a:rPr lang="en-GB" sz="2600" dirty="0"/>
              <a:t>cumulative and delayed rewards (credit assignment problem)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6E222B-9AD4-6410-D19C-F53E4BAB3E0B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760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</a:t>
            </a:r>
            <a:r>
              <a:rPr lang="en-GB" dirty="0"/>
              <a:t>, lookahead</a:t>
            </a:r>
            <a:r>
              <a:rPr lang="en-DE" dirty="0"/>
              <a:t> search) for move</a:t>
            </a:r>
            <a:r>
              <a:rPr lang="en-GB" dirty="0"/>
              <a:t> (i.e., </a:t>
            </a:r>
            <a:r>
              <a:rPr lang="en-DE" dirty="0"/>
              <a:t>action</a:t>
            </a:r>
            <a:r>
              <a:rPr lang="en-GB" dirty="0"/>
              <a:t>)</a:t>
            </a:r>
            <a:r>
              <a:rPr lang="en-DE" dirty="0"/>
              <a:t> selection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DE" dirty="0"/>
              <a:t>(</a:t>
            </a:r>
            <a:r>
              <a:rPr lang="en-GB" dirty="0"/>
              <a:t>advantage: </a:t>
            </a:r>
            <a:r>
              <a:rPr lang="en-DE" dirty="0"/>
              <a:t>focus on current state rather than full state space)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DC5A39-374D-E953-FBA5-694282BD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154" y="2691499"/>
            <a:ext cx="2780846" cy="1802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421E8-5F63-DAE8-6D58-5CA9F0929F67}"/>
              </a:ext>
            </a:extLst>
          </p:cNvPr>
          <p:cNvSpPr txBox="1"/>
          <p:nvPr/>
        </p:nvSpPr>
        <p:spPr>
          <a:xfrm>
            <a:off x="10945995" y="4519943"/>
            <a:ext cx="1175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from Max Tegmark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95A4D-C6D4-DAA4-03F3-80F737C332D7}"/>
              </a:ext>
            </a:extLst>
          </p:cNvPr>
          <p:cNvSpPr txBox="1"/>
          <p:nvPr/>
        </p:nvSpPr>
        <p:spPr>
          <a:xfrm>
            <a:off x="10381735" y="2371896"/>
            <a:ext cx="181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famous move 37:</a:t>
            </a:r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5669</TotalTime>
  <Words>2209</Words>
  <Application>Microsoft Office PowerPoint</Application>
  <PresentationFormat>Widescreen</PresentationFormat>
  <Paragraphs>313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Sequence Modeling for Decisions/Actions</vt:lpstr>
      <vt:lpstr>Robotic Control via LLMs (and Vision)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Wick, Felix</cp:lastModifiedBy>
  <cp:revision>112</cp:revision>
  <dcterms:created xsi:type="dcterms:W3CDTF">2022-07-18T14:54:44Z</dcterms:created>
  <dcterms:modified xsi:type="dcterms:W3CDTF">2023-09-25T08:59:57Z</dcterms:modified>
</cp:coreProperties>
</file>